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88" r:id="rId4"/>
    <p:sldId id="296" r:id="rId5"/>
    <p:sldId id="303" r:id="rId6"/>
    <p:sldId id="307" r:id="rId7"/>
    <p:sldId id="304" r:id="rId8"/>
    <p:sldId id="306" r:id="rId9"/>
    <p:sldId id="305" r:id="rId10"/>
    <p:sldId id="301" r:id="rId11"/>
    <p:sldId id="308" r:id="rId12"/>
    <p:sldId id="309" r:id="rId13"/>
    <p:sldId id="286" r:id="rId14"/>
    <p:sldId id="302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65AA47-CC36-41AA-8F61-9E53592CF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43CCA2-BB08-49F9-91CA-E55E13F19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1542D93-65F8-4D56-A738-B9C9DDE7A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AE45-81D1-4CBF-8726-E7D21F39F7B4}" type="datetimeFigureOut">
              <a:rPr lang="pl-PL" smtClean="0"/>
              <a:t>07.04.2020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1F8328-8DD8-4C07-84E8-4B2C6AC65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047966-5E69-43E6-BAD5-512AFE84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9974-1D46-4FD3-A957-D7EE3F04B2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4140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B114FB-4885-406F-AEC4-2E8AAA79F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83CAFB0-F54B-4C8A-B055-E5AAE093D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DDA6898-B761-4B40-BD5C-D7D13B9B7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AE45-81D1-4CBF-8726-E7D21F39F7B4}" type="datetimeFigureOut">
              <a:rPr lang="pl-PL" smtClean="0"/>
              <a:t>07.04.2020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10390BF-30E1-4581-A05F-DF575D45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F6322A3-9BBF-447D-A268-9A7846778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9974-1D46-4FD3-A957-D7EE3F04B2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522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742C46F-BD6C-429D-AE99-4B67E4FC7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F535934-C472-40AD-A012-15D7AEFA8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216B4C9-68FB-481E-A918-8B5D3FEE3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AE45-81D1-4CBF-8726-E7D21F39F7B4}" type="datetimeFigureOut">
              <a:rPr lang="pl-PL" smtClean="0"/>
              <a:t>07.04.2020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AAB0FE-D928-479A-AA8E-A770C3AC1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094D620-D080-475B-A49B-B033271F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9974-1D46-4FD3-A957-D7EE3F04B2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9843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6245A0-031A-4F98-B726-66DC40D8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90CA64-D07E-4CAB-AE70-B6577ED31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EF852B-9533-4E25-BFCC-1A6E9A1C1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AE45-81D1-4CBF-8726-E7D21F39F7B4}" type="datetimeFigureOut">
              <a:rPr lang="pl-PL" smtClean="0"/>
              <a:t>07.04.2020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E65B6B-7770-4679-8A20-10AD2DE3D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99E909-4424-440F-B813-C589ED60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9974-1D46-4FD3-A957-D7EE3F04B2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181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A27B9A-99F6-4696-9901-7D682EB63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930C0BF-DBE7-4051-B148-4A163FC00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AEAE5D3-B4ED-43CA-A5A3-6CB97A11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AE45-81D1-4CBF-8726-E7D21F39F7B4}" type="datetimeFigureOut">
              <a:rPr lang="pl-PL" smtClean="0"/>
              <a:t>07.04.2020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8AB1A1-55E4-430E-87C8-167FF391D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AEA82F-C027-4129-9BB0-02ED2A1E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9974-1D46-4FD3-A957-D7EE3F04B2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10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8CB4DA-FF74-4749-94C1-F08C0DB8D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C9430E-7EF2-45A4-B4C7-A0F0869F9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825AA0A-A114-4F07-A419-CB4FCBBD2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2DBD05A-48CA-4EE1-81EA-6B156BE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AE45-81D1-4CBF-8726-E7D21F39F7B4}" type="datetimeFigureOut">
              <a:rPr lang="pl-PL" smtClean="0"/>
              <a:t>07.04.2020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96F49F5-EF88-42ED-94CF-00653ACEC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7981BE-AC60-4558-A173-CA86FA4F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9974-1D46-4FD3-A957-D7EE3F04B2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284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EE7914-7365-46B1-9D07-D7FBD8D66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701059C-194C-49E3-8FC0-673D5D936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7F4838B-9989-4695-9937-208CE4F63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F34ECA3-6E2E-4BBB-B7D6-44D43CC5F1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730BB65-08F7-4DCB-87E3-A45AF8641D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6AFCED1-79AC-406D-8253-D1452FDE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AE45-81D1-4CBF-8726-E7D21F39F7B4}" type="datetimeFigureOut">
              <a:rPr lang="pl-PL" smtClean="0"/>
              <a:t>07.04.2020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0AF9261-EB81-4328-80BD-61F0E701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045C73D-E2D8-4287-B8D5-84F6B1A2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9974-1D46-4FD3-A957-D7EE3F04B2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235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0F76F8-445E-4628-89D4-DB0BC0B7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3A2C774-7E03-4224-90E0-59ABAA886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AE45-81D1-4CBF-8726-E7D21F39F7B4}" type="datetimeFigureOut">
              <a:rPr lang="pl-PL" smtClean="0"/>
              <a:t>07.04.2020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60E2339-166A-4E66-A16B-D02937BB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22AA8B-7A42-4797-8A61-CF5FED73C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9974-1D46-4FD3-A957-D7EE3F04B2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741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9206213-4E15-4F86-B01E-4D7F7EAB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AE45-81D1-4CBF-8726-E7D21F39F7B4}" type="datetimeFigureOut">
              <a:rPr lang="pl-PL" smtClean="0"/>
              <a:t>07.04.2020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A92A735-A025-45CE-8D57-14D4EDE0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10E7EE-8F3E-4F35-8EA2-D5B4C732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9974-1D46-4FD3-A957-D7EE3F04B2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717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F6CD5A-87C4-4CB6-9330-768651DCB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37305D-3558-4C42-B302-403BB0A57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B34894A-021A-44EC-8CE9-E7E934BDC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ADF7F1B-6B21-4E40-8E76-25C8523C8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AE45-81D1-4CBF-8726-E7D21F39F7B4}" type="datetimeFigureOut">
              <a:rPr lang="pl-PL" smtClean="0"/>
              <a:t>07.04.2020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64F7A00-FEDB-418E-BE90-B9525E8B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2693057-FB3D-431E-AE81-1B07CD07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9974-1D46-4FD3-A957-D7EE3F04B2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765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9A7E7B-2E08-49AE-81AA-B73D26E4A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A223308-71E0-4F9D-8B2C-A52EF46F4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1BBE5C6-DB8B-45E3-AA99-47BA4C59E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1FE2F6D-B05C-467F-B42B-6D02E150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AE45-81D1-4CBF-8726-E7D21F39F7B4}" type="datetimeFigureOut">
              <a:rPr lang="pl-PL" smtClean="0"/>
              <a:t>07.04.2020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0DC4F82-9137-4562-9645-862813914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7CB6F11-85AB-4C27-828C-76F5D2845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9974-1D46-4FD3-A957-D7EE3F04B2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9568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843DBED-2A1E-4E69-83B1-1820BDA98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4B79ABD-93EA-4A6D-A174-C06BDEBD9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0ED4D38-0EA8-43AB-A51A-FF947B7BF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BAE45-81D1-4CBF-8726-E7D21F39F7B4}" type="datetimeFigureOut">
              <a:rPr lang="pl-PL" smtClean="0"/>
              <a:t>07.04.2020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C3C857D-98FD-4C47-9C09-CA31ABF47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B0273B-A947-464C-A134-0287E37D6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79974-1D46-4FD3-A957-D7EE3F04B2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8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ipn.gov.pl/pl/aktualnosci/76192,Wyprawa-edukacyjna-laureatow-III-edycji-konkursu-Policjanci-w-sluzbie-historii-K.html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s://pamiec.pl/pa/edukacja/akcje-i-obchody/ogolnopolskie/katyn/warsztat-edukacyjny/19735,SLEDZTWO-KATYNSKIE-WARSZTAT-EDUKACYJNY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ipn.gov.pl/pl/edukacja-1/wystawy/94428,Wystawa-Zbrodnia-Katynska-1940-Zaglada-polskich-elit-do-pobrania.htm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pamiec.pl/pa/edukacja/akcje-i-obchody/ogolnopolskie/katyn/warsztat-edukacyjny/19735,SLEDZTWO-KATYNSKIE-WARSZTAT-EDUKACYJN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miec.pl/pa/edukacja/akcje-i-obchody/ogolnopolskie/katyn/warsztat-edukacyjny/19735,SLEDZTWO-KATYNSKIE-WARSZTAT-EDUKACYJNY.html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KmEE6dVCzU" TargetMode="External"/><Relationship Id="rId3" Type="http://schemas.openxmlformats.org/officeDocument/2006/relationships/hyperlink" Target="https://www.youtube.com/watch?v=ZW7HRUBUkAM" TargetMode="External"/><Relationship Id="rId7" Type="http://schemas.openxmlformats.org/officeDocument/2006/relationships/hyperlink" Target="https://www.youtube.com/watch?v=cdCenUIHch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GzAJmEgPgFI" TargetMode="External"/><Relationship Id="rId5" Type="http://schemas.openxmlformats.org/officeDocument/2006/relationships/hyperlink" Target="https://www.youtube.com/watch?v=wjmkbxqISxc" TargetMode="External"/><Relationship Id="rId4" Type="http://schemas.openxmlformats.org/officeDocument/2006/relationships/hyperlink" Target="https://www.youtube.com/watch?v=aKRBe3m_Cqg" TargetMode="External"/><Relationship Id="rId9" Type="http://schemas.openxmlformats.org/officeDocument/2006/relationships/hyperlink" Target="https://www.youtube.com/watch?v=Z3UO5LN-L7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9tBeL-DtfM" TargetMode="External"/><Relationship Id="rId2" Type="http://schemas.openxmlformats.org/officeDocument/2006/relationships/hyperlink" Target="https://www.youtube.com/watch?v=417QavvOLa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zkolnictwo.pl/szukaj,Agresja_ZSRR_na_Polsk%C4%99_1939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dzieje.pl/aktualnosci/pakt-ribbentrop-moloto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filmweb.pl/Katyn/photos" TargetMode="External"/><Relationship Id="rId10" Type="http://schemas.openxmlformats.org/officeDocument/2006/relationships/image" Target="../media/image14.jpg"/><Relationship Id="rId4" Type="http://schemas.openxmlformats.org/officeDocument/2006/relationships/hyperlink" Target="https://ipn.gov.pl/pl/aktualnosci/7917,Prezes-IPN-dr-Lukasz-Kaminski-i-Prezydent-Zamoscia-Marcin-Zamoyski-patronuja-kon.html" TargetMode="Externa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W7HRUBUkAM" TargetMode="External"/><Relationship Id="rId7" Type="http://schemas.openxmlformats.org/officeDocument/2006/relationships/hyperlink" Target="https://ipn.gov.pl/pl/aktualnosci/76192,Wyprawa-edukacyjna-laureatow-III-edycji-konkursu-Policjanci-w-sluzbie-historii-K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v=aKRBe3m_Cqg" TargetMode="External"/><Relationship Id="rId4" Type="http://schemas.openxmlformats.org/officeDocument/2006/relationships/hyperlink" Target="https://www.youtube.com/watch?v=cdCenUIHch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3UO5LN-L7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pamiec.pl/pa/edukacja/akcje-i-obchody/ogolnopolskie/katyn/geografia-zbrodni/9989,Geografia-Zbrodni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5EB9BB-5201-49D1-8578-2D81B414F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059" y="312405"/>
            <a:ext cx="11727809" cy="6249532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solidFill>
                  <a:srgbClr val="00B050"/>
                </a:solidFill>
              </a:rPr>
              <a:t>Z</a:t>
            </a:r>
            <a:r>
              <a:rPr lang="pl-PL" sz="4900" b="1" dirty="0" smtClean="0">
                <a:solidFill>
                  <a:srgbClr val="00B050"/>
                </a:solidFill>
              </a:rPr>
              <a:t>OSTAŃ w DOMU</a:t>
            </a:r>
            <a:r>
              <a:rPr lang="pl-PL" sz="4900" b="1" dirty="0" smtClean="0">
                <a:solidFill>
                  <a:srgbClr val="FF0000"/>
                </a:solidFill>
              </a:rPr>
              <a:t/>
            </a:r>
            <a:br>
              <a:rPr lang="pl-PL" sz="4900" b="1" dirty="0" smtClean="0">
                <a:solidFill>
                  <a:srgbClr val="FF0000"/>
                </a:solidFill>
              </a:rPr>
            </a:br>
            <a:r>
              <a:rPr lang="pl-PL" sz="4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lat minęło….</a:t>
            </a:r>
            <a:br>
              <a:rPr lang="pl-PL" sz="4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900" b="1" dirty="0" smtClean="0">
                <a:solidFill>
                  <a:srgbClr val="FF0000"/>
                </a:solidFill>
              </a:rPr>
              <a:t>WARSZTATY EDUKACYJNE</a:t>
            </a:r>
            <a:br>
              <a:rPr lang="pl-PL" sz="4900" b="1" dirty="0" smtClean="0">
                <a:solidFill>
                  <a:srgbClr val="FF0000"/>
                </a:solidFill>
              </a:rPr>
            </a:br>
            <a:r>
              <a:rPr lang="pl-PL" sz="4900" b="1" dirty="0" smtClean="0">
                <a:solidFill>
                  <a:srgbClr val="FF0000"/>
                </a:solidFill>
              </a:rPr>
              <a:t>dla uczniów i nauczycieli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53F9258-9983-445D-A788-C7E3A6F93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285" y="2676698"/>
            <a:ext cx="10704353" cy="4181302"/>
          </a:xfrm>
        </p:spPr>
        <p:txBody>
          <a:bodyPr>
            <a:normAutofit fontScale="40000" lnSpcReduction="2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endParaRPr lang="pl-PL" sz="4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4800" dirty="0">
              <a:solidFill>
                <a:schemeClr val="accent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5000" dirty="0" smtClean="0">
                <a:solidFill>
                  <a:schemeClr val="accent2">
                    <a:lumMod val="75000"/>
                  </a:schemeClr>
                </a:solidFill>
              </a:rPr>
              <a:t>ZBRODNIA KATYŃSKA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5000" dirty="0" smtClean="0">
                <a:solidFill>
                  <a:srgbClr val="C00000"/>
                </a:solidFill>
              </a:rPr>
              <a:t>ŚLEDZTWO KATYŃSKIE</a:t>
            </a:r>
            <a:endParaRPr lang="pl-PL" sz="5000" dirty="0">
              <a:solidFill>
                <a:srgbClr val="C00000"/>
              </a:solidFill>
            </a:endParaRPr>
          </a:p>
          <a:p>
            <a:r>
              <a:rPr lang="pl-PL" sz="6000" dirty="0">
                <a:hlinkClick r:id="rId2"/>
              </a:rPr>
              <a:t>https://</a:t>
            </a:r>
            <a:r>
              <a:rPr lang="pl-PL" sz="6000" dirty="0" smtClean="0">
                <a:hlinkClick r:id="rId2"/>
              </a:rPr>
              <a:t>pamiec.pl/pa/edukacja/akcje-i-obchody/ogolnopolskie/katyn/warsztat-edukacyjny/19735,SLEDZTWO-KATYNSKIE-WARSZTAT-EDUKACYJNY.html</a:t>
            </a:r>
            <a:r>
              <a:rPr lang="pl-PL" sz="6000" dirty="0" smtClean="0"/>
              <a:t> </a:t>
            </a:r>
            <a:endParaRPr lang="pl-PL" sz="6000" dirty="0" smtClean="0"/>
          </a:p>
          <a:p>
            <a:endParaRPr lang="pl-PL" sz="2000" dirty="0" smtClean="0"/>
          </a:p>
          <a:p>
            <a:endParaRPr lang="pl-PL" sz="2000" dirty="0"/>
          </a:p>
          <a:p>
            <a:endParaRPr lang="pl-PL" sz="2000" dirty="0" smtClean="0"/>
          </a:p>
          <a:p>
            <a:endParaRPr lang="pl-PL" sz="2000" dirty="0"/>
          </a:p>
          <a:p>
            <a:endParaRPr lang="pl-PL" sz="2000" dirty="0" smtClean="0"/>
          </a:p>
          <a:p>
            <a:endParaRPr lang="pl-PL" sz="2000" dirty="0" smtClean="0"/>
          </a:p>
          <a:p>
            <a:r>
              <a:rPr lang="pl-PL" sz="5000" dirty="0" smtClean="0"/>
              <a:t>mgr </a:t>
            </a:r>
            <a:r>
              <a:rPr lang="pl-PL" sz="5000" dirty="0"/>
              <a:t>Katarzyna Książkowska               </a:t>
            </a:r>
          </a:p>
          <a:p>
            <a:endParaRPr lang="pl-PL" dirty="0"/>
          </a:p>
          <a:p>
            <a:r>
              <a:rPr lang="pl-PL" sz="4000" dirty="0" smtClean="0"/>
              <a:t>KWIECIEŃ </a:t>
            </a:r>
            <a:r>
              <a:rPr lang="pl-PL" sz="4000" dirty="0"/>
              <a:t>2020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CE81FCB-AC42-441F-AD6E-5F5359CD6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299" y="5214439"/>
            <a:ext cx="2701954" cy="135097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481" y="4664324"/>
            <a:ext cx="4102964" cy="1188823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60059" y="3006284"/>
            <a:ext cx="18776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hlinkClick r:id="rId5"/>
              </a:rPr>
              <a:t>https://</a:t>
            </a:r>
            <a:r>
              <a:rPr lang="pl-PL" sz="1000" dirty="0" smtClean="0">
                <a:hlinkClick r:id="rId5"/>
              </a:rPr>
              <a:t>ipn.gov.pl/pl/edukacja-1/wystawy/94428,Wystawa-Zbrodnia-Katynska-1940-Zaglada-polskich-elit-do-pobrania.html</a:t>
            </a:r>
            <a:r>
              <a:rPr lang="pl-PL" sz="1000" dirty="0" smtClean="0"/>
              <a:t> </a:t>
            </a:r>
            <a:endParaRPr lang="pl-PL" sz="10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4" y="308926"/>
            <a:ext cx="1899795" cy="268116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383" y="314549"/>
            <a:ext cx="2571049" cy="1928287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9493135" y="2360815"/>
            <a:ext cx="2398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hlinkClick r:id="rId8"/>
              </a:rPr>
              <a:t>https://</a:t>
            </a:r>
            <a:r>
              <a:rPr lang="pl-PL" sz="1000" dirty="0" smtClean="0">
                <a:hlinkClick r:id="rId8"/>
              </a:rPr>
              <a:t>ipn.gov.pl/pl/aktualnosci/76192,Wyprawa-edukacyjna-laureatow-III-edycji-konkursu-Policjanci-w-sluzbie-historii-K.html</a:t>
            </a:r>
            <a:r>
              <a:rPr lang="pl-PL" sz="1000" dirty="0" smtClean="0"/>
              <a:t> 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2906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C3B9C4-075C-48B8-B044-8AE3505C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Zbrodnia katyńska</a:t>
            </a:r>
            <a:r>
              <a:rPr lang="pl-PL" b="1" dirty="0"/>
              <a:t/>
            </a:r>
            <a:br>
              <a:rPr lang="pl-PL" b="1" dirty="0"/>
            </a:b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2507A0-1999-48B0-8B0A-EFBAF0C7D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4732"/>
            <a:ext cx="10515600" cy="49122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5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WARSZTAT  </a:t>
            </a:r>
            <a:r>
              <a:rPr lang="pl-PL" sz="5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EDUKACYJNY</a:t>
            </a:r>
          </a:p>
          <a:p>
            <a:pPr marL="0" indent="0" algn="ctr">
              <a:buNone/>
            </a:pPr>
            <a:r>
              <a:rPr lang="pl-PL" sz="5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 UCZNIÓW I NAUCZYCIELI</a:t>
            </a:r>
            <a:endParaRPr lang="pl-PL" sz="5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4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ŚLEDZTWO  KATYŃSKIE </a:t>
            </a:r>
            <a:endParaRPr lang="pl-PL" sz="4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1800" dirty="0">
                <a:hlinkClick r:id="rId2"/>
              </a:rPr>
              <a:t>https://pamiec.pl/pa/edukacja/akcje-i-obchody/ogolnopolskie/katyn/warsztat-edukacyjny/19735,SLEDZTWO-KATYNSKIE-WARSZTAT-EDUKACYJNY.html</a:t>
            </a:r>
            <a:r>
              <a:rPr lang="pl-PL" sz="1800" dirty="0"/>
              <a:t> </a:t>
            </a:r>
          </a:p>
          <a:p>
            <a:pPr marL="0" indent="0">
              <a:buNone/>
            </a:pPr>
            <a:endParaRPr lang="pl-PL" sz="1800" dirty="0">
              <a:effectLst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5235540-BCF4-457E-8D71-5B5679750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08" y="0"/>
            <a:ext cx="2402154" cy="1201078"/>
          </a:xfrm>
          <a:prstGeom prst="rect">
            <a:avLst/>
          </a:prstGeom>
        </p:spPr>
      </p:pic>
      <p:pic>
        <p:nvPicPr>
          <p:cNvPr id="7" name="Symbol zastępczy zawartości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88" y="5036349"/>
            <a:ext cx="5841423" cy="168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0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C3B9C4-075C-48B8-B044-8AE3505C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1974"/>
            <a:ext cx="10515600" cy="41115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Śledztwo katyńskie</a:t>
            </a: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Zostaliśmy w domu i…..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Jesteśmy śledczymi…</a:t>
            </a:r>
            <a:r>
              <a:rPr lang="pl-PL" b="1" dirty="0"/>
              <a:t/>
            </a:r>
            <a:br>
              <a:rPr lang="pl-PL" b="1" dirty="0"/>
            </a:b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2507A0-1999-48B0-8B0A-EFBAF0C7D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5178"/>
            <a:ext cx="10515600" cy="42317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48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5235540-BCF4-457E-8D71-5B5679750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246" y="5483291"/>
            <a:ext cx="2402154" cy="1201078"/>
          </a:xfrm>
          <a:prstGeom prst="rect">
            <a:avLst/>
          </a:prstGeom>
        </p:spPr>
      </p:pic>
      <p:pic>
        <p:nvPicPr>
          <p:cNvPr id="7" name="Symbol zastępczy zawartości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76" y="142046"/>
            <a:ext cx="4103889" cy="118438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45389" y="1609938"/>
            <a:ext cx="4050102" cy="572845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4682">
            <a:off x="5757248" y="2681874"/>
            <a:ext cx="2933296" cy="4148848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5371320" y="1414548"/>
            <a:ext cx="6096000" cy="12557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pl-PL" sz="2100" dirty="0">
                <a:solidFill>
                  <a:prstClr val="black"/>
                </a:solidFill>
                <a:hlinkClick r:id="rId6"/>
              </a:rPr>
              <a:t>https://pamiec.pl/pa/edukacja/akcje-i-obchody/ogolnopolskie/katyn/warsztat-edukacyjny/19735,SLEDZTWO-KATYNSKIE-WARSZTAT-EDUKACYJNY.html</a:t>
            </a:r>
            <a:r>
              <a:rPr lang="pl-PL" sz="21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874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455" y="-133004"/>
            <a:ext cx="10922923" cy="1197033"/>
          </a:xfrm>
        </p:spPr>
        <p:txBody>
          <a:bodyPr/>
          <a:lstStyle/>
          <a:p>
            <a:r>
              <a:rPr lang="pl-PL" dirty="0" smtClean="0">
                <a:solidFill>
                  <a:srgbClr val="00B050"/>
                </a:solidFill>
              </a:rPr>
              <a:t>Postaraj się, odpowiedzieć na poniższe pytania: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881150"/>
            <a:ext cx="11024062" cy="5469774"/>
          </a:xfrm>
        </p:spPr>
        <p:txBody>
          <a:bodyPr>
            <a:noAutofit/>
          </a:bodyPr>
          <a:lstStyle/>
          <a:p>
            <a:pPr lvl="0"/>
            <a:r>
              <a:rPr lang="pl-PL" sz="2400" i="1" dirty="0" smtClean="0"/>
              <a:t>Czym </a:t>
            </a:r>
            <a:r>
              <a:rPr lang="pl-PL" sz="2400" i="1" dirty="0"/>
              <a:t>jest Zbrodnia Katyńska?</a:t>
            </a: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lvl="0"/>
            <a:r>
              <a:rPr lang="pl-PL" sz="2400" i="1" dirty="0"/>
              <a:t>Dlaczego rozstrzelanie ok. 22 tys. Polaków jest zbrodnią?</a:t>
            </a: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lvl="0"/>
            <a:r>
              <a:rPr lang="pl-PL" sz="2400" i="1" dirty="0"/>
              <a:t>Jakiego rodzaju zbrodnię stanowi mord w Katyniu?</a:t>
            </a: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lvl="0"/>
            <a:r>
              <a:rPr lang="pl-PL" sz="2400" i="1" dirty="0"/>
              <a:t>Jaki był stosunek Sowietów do polskich jeńców wojennych?</a:t>
            </a: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lvl="0"/>
            <a:r>
              <a:rPr lang="pl-PL" sz="2400" i="1" dirty="0"/>
              <a:t>Gdzie przebywali zatrzymani oficerowie i policjanci?</a:t>
            </a: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lvl="0"/>
            <a:r>
              <a:rPr lang="pl-PL" sz="2400" i="1" dirty="0"/>
              <a:t>Jaki był stosunek władz ZSRS do Zbrodni Katyńskiej?</a:t>
            </a: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lvl="0"/>
            <a:r>
              <a:rPr lang="pl-PL" sz="2400" i="1" dirty="0"/>
              <a:t>Czy można powiedzieć, że Zbrodnia Katyńska wciąż wpływa na współczesną Polskę?</a:t>
            </a:r>
            <a:endParaRPr lang="pl-PL" sz="2400" dirty="0"/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7102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C3B9C4-075C-48B8-B044-8AE3505C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Zbrodnia katyńska </a:t>
            </a:r>
            <a:b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- przydatne linki</a:t>
            </a:r>
            <a:r>
              <a:rPr lang="pl-PL" b="1" dirty="0"/>
              <a:t/>
            </a:r>
            <a:br>
              <a:rPr lang="pl-PL" b="1" dirty="0"/>
            </a:b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5235540-BCF4-457E-8D71-5B5679750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908" y="286887"/>
            <a:ext cx="2402154" cy="1201078"/>
          </a:xfrm>
          <a:prstGeom prst="rect">
            <a:avLst/>
          </a:prstGeom>
        </p:spPr>
      </p:pic>
      <p:sp>
        <p:nvSpPr>
          <p:cNvPr id="14" name="Symbol zastępczy zawartości 13"/>
          <p:cNvSpPr>
            <a:spLocks noGrp="1"/>
          </p:cNvSpPr>
          <p:nvPr>
            <p:ph idx="1"/>
          </p:nvPr>
        </p:nvSpPr>
        <p:spPr>
          <a:xfrm>
            <a:off x="838200" y="1368700"/>
            <a:ext cx="10515600" cy="5331357"/>
          </a:xfrm>
        </p:spPr>
        <p:txBody>
          <a:bodyPr>
            <a:normAutofit fontScale="85000" lnSpcReduction="20000"/>
          </a:bodyPr>
          <a:lstStyle/>
          <a:p>
            <a:r>
              <a:rPr lang="pl-PL" b="1" dirty="0" smtClean="0"/>
              <a:t>Katyń 1940 (ostatni list) pieśń czas 3:03</a:t>
            </a:r>
            <a:endParaRPr lang="pl-PL" dirty="0" smtClean="0"/>
          </a:p>
          <a:p>
            <a:r>
              <a:rPr lang="pl-PL" dirty="0" smtClean="0">
                <a:hlinkClick r:id="rId3"/>
              </a:rPr>
              <a:t>https://www.youtube.com/watch?v=ZW7HRUBUkAM</a:t>
            </a:r>
            <a:r>
              <a:rPr lang="pl-PL" dirty="0" smtClean="0"/>
              <a:t> </a:t>
            </a:r>
          </a:p>
          <a:p>
            <a:r>
              <a:rPr lang="pl-PL" b="1" dirty="0" smtClean="0"/>
              <a:t>Lech </a:t>
            </a:r>
            <a:r>
              <a:rPr lang="pl-PL" b="1" dirty="0" err="1" smtClean="0"/>
              <a:t>Makowiecki-Katyń</a:t>
            </a:r>
            <a:r>
              <a:rPr lang="pl-PL" b="1" dirty="0" smtClean="0"/>
              <a:t> 1940(ostatni list) czas 2:46</a:t>
            </a:r>
            <a:endParaRPr lang="pl-PL" dirty="0" smtClean="0"/>
          </a:p>
          <a:p>
            <a:r>
              <a:rPr lang="pl-PL" dirty="0" smtClean="0">
                <a:hlinkClick r:id="rId4"/>
              </a:rPr>
              <a:t>https://www.youtube.com/watch?v=aKRBe3m_Cqg</a:t>
            </a:r>
            <a:endParaRPr lang="pl-PL" dirty="0" smtClean="0"/>
          </a:p>
          <a:p>
            <a:r>
              <a:rPr lang="pl-PL" b="1" dirty="0" smtClean="0"/>
              <a:t>PATRIOTYZM - Lech Makowiecki</a:t>
            </a:r>
          </a:p>
          <a:p>
            <a:r>
              <a:rPr lang="pl-PL" dirty="0" smtClean="0">
                <a:hlinkClick r:id="rId5"/>
              </a:rPr>
              <a:t>https://www.youtube.com/watch?v=wjmkbxqISxc</a:t>
            </a:r>
            <a:endParaRPr lang="pl-PL" dirty="0" smtClean="0"/>
          </a:p>
          <a:p>
            <a:r>
              <a:rPr lang="pl-PL" b="1" dirty="0" smtClean="0"/>
              <a:t>SEN O KATYNIU</a:t>
            </a:r>
          </a:p>
          <a:p>
            <a:r>
              <a:rPr lang="pl-PL" dirty="0" smtClean="0">
                <a:hlinkClick r:id="rId6"/>
              </a:rPr>
              <a:t>https://www.youtube.com/watch?v=GzAJmEgPgFI</a:t>
            </a:r>
            <a:r>
              <a:rPr lang="pl-PL" dirty="0" smtClean="0"/>
              <a:t> </a:t>
            </a:r>
          </a:p>
          <a:p>
            <a:r>
              <a:rPr lang="pl-PL" dirty="0" smtClean="0">
                <a:hlinkClick r:id="rId7"/>
              </a:rPr>
              <a:t>https://www.youtube.com/watch?v=cdCenUIHch0</a:t>
            </a:r>
            <a:r>
              <a:rPr lang="pl-PL" dirty="0" smtClean="0"/>
              <a:t> </a:t>
            </a:r>
          </a:p>
          <a:p>
            <a:r>
              <a:rPr lang="pl-PL" b="1" dirty="0" smtClean="0"/>
              <a:t>Cisza. Modlitwa Katyńska - </a:t>
            </a:r>
            <a:r>
              <a:rPr lang="pl-PL" b="1" dirty="0" err="1" smtClean="0"/>
              <a:t>Cover</a:t>
            </a:r>
            <a:r>
              <a:rPr lang="pl-PL" b="1" dirty="0" smtClean="0"/>
              <a:t> Roland FA-06</a:t>
            </a:r>
          </a:p>
          <a:p>
            <a:r>
              <a:rPr lang="pl-PL" dirty="0" smtClean="0">
                <a:hlinkClick r:id="rId8"/>
              </a:rPr>
              <a:t>https://www.youtube.com/watch?v=XKmEE6dVCzU</a:t>
            </a:r>
            <a:r>
              <a:rPr lang="pl-PL" dirty="0" smtClean="0"/>
              <a:t> </a:t>
            </a:r>
          </a:p>
          <a:p>
            <a:r>
              <a:rPr lang="pl-PL" b="1" dirty="0"/>
              <a:t>Cisza. Modlitwa </a:t>
            </a:r>
            <a:r>
              <a:rPr lang="pl-PL" b="1" dirty="0" smtClean="0"/>
              <a:t>katyńska</a:t>
            </a:r>
            <a:endParaRPr lang="pl-PL" dirty="0" smtClean="0"/>
          </a:p>
          <a:p>
            <a:r>
              <a:rPr lang="pl-PL" dirty="0">
                <a:hlinkClick r:id="rId9"/>
              </a:rPr>
              <a:t>https://</a:t>
            </a:r>
            <a:r>
              <a:rPr lang="pl-PL" dirty="0" smtClean="0">
                <a:hlinkClick r:id="rId9"/>
              </a:rPr>
              <a:t>www.youtube.com/watch?v=Z3UO5LN-L7g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801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5EB9BB-5201-49D1-8578-2D81B414F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059" y="573578"/>
            <a:ext cx="11727809" cy="3616037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accent1"/>
                </a:solidFill>
              </a:rPr>
              <a:t>WARSZTATY </a:t>
            </a:r>
            <a:r>
              <a:rPr lang="pl-PL" b="1" dirty="0" smtClean="0">
                <a:solidFill>
                  <a:schemeClr val="accent1"/>
                </a:solidFill>
              </a:rPr>
              <a:t/>
            </a:r>
            <a:br>
              <a:rPr lang="pl-PL" b="1" dirty="0" smtClean="0">
                <a:solidFill>
                  <a:schemeClr val="accent1"/>
                </a:solidFill>
              </a:rPr>
            </a:br>
            <a:r>
              <a:rPr lang="pl-PL" b="1" dirty="0" smtClean="0">
                <a:solidFill>
                  <a:schemeClr val="accent1"/>
                </a:solidFill>
              </a:rPr>
              <a:t>DLA UCZNIÓW I NAUCZYCIELI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53F9258-9983-445D-A788-C7E3A6F93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285" y="2926080"/>
            <a:ext cx="10704353" cy="3790604"/>
          </a:xfrm>
        </p:spPr>
        <p:txBody>
          <a:bodyPr>
            <a:normAutofit fontScale="85000" lnSpcReduction="2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4400" dirty="0" smtClean="0">
                <a:solidFill>
                  <a:schemeClr val="accent2">
                    <a:lumMod val="75000"/>
                  </a:schemeClr>
                </a:solidFill>
              </a:rPr>
              <a:t>ZBRODNIA  KATYŃSKA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4400" dirty="0" smtClean="0">
                <a:solidFill>
                  <a:srgbClr val="FF0000"/>
                </a:solidFill>
              </a:rPr>
              <a:t>„ŚLEDZTWO KATYŃSKIE”</a:t>
            </a:r>
            <a:endParaRPr lang="pl-PL" sz="4400" dirty="0">
              <a:solidFill>
                <a:srgbClr val="FF0000"/>
              </a:solidFill>
            </a:endParaRPr>
          </a:p>
          <a:p>
            <a:endParaRPr lang="pl-PL" sz="2000" dirty="0"/>
          </a:p>
          <a:p>
            <a:r>
              <a:rPr lang="pl-PL" sz="2000" dirty="0"/>
              <a:t>mgr Katarzyna </a:t>
            </a:r>
            <a:r>
              <a:rPr lang="pl-PL" sz="2000" dirty="0" smtClean="0"/>
              <a:t>Książkowska</a:t>
            </a:r>
          </a:p>
          <a:p>
            <a:r>
              <a:rPr lang="pl-PL" sz="2000" dirty="0"/>
              <a:t>s</a:t>
            </a:r>
            <a:r>
              <a:rPr lang="pl-PL" sz="2000" dirty="0" smtClean="0"/>
              <a:t>tarszy specjalista OBEN Poznań </a:t>
            </a:r>
            <a:endParaRPr lang="pl-PL" sz="2000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sz="5400" dirty="0">
                <a:solidFill>
                  <a:schemeClr val="accent6">
                    <a:lumMod val="75000"/>
                  </a:schemeClr>
                </a:solidFill>
              </a:rPr>
              <a:t>DZIĘKUJEMY ZA UWAGĘ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CE81FCB-AC42-441F-AD6E-5F5359CD6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113" y="5365707"/>
            <a:ext cx="2701954" cy="135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7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5EB9BB-5201-49D1-8578-2D81B414F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285" y="1122363"/>
            <a:ext cx="10704353" cy="23876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ZBRODNIA  KATYŃSKA</a:t>
            </a:r>
            <a:endParaRPr lang="pl-P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53F9258-9983-445D-A788-C7E3A6F93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285" y="3602037"/>
            <a:ext cx="10704353" cy="3131271"/>
          </a:xfrm>
        </p:spPr>
        <p:txBody>
          <a:bodyPr>
            <a:normAutofit/>
          </a:bodyPr>
          <a:lstStyle/>
          <a:p>
            <a:endParaRPr lang="pl-PL" dirty="0" smtClean="0">
              <a:hlinkClick r:id="rId2"/>
            </a:endParaRPr>
          </a:p>
          <a:p>
            <a:r>
              <a:rPr lang="pl-PL" b="1" dirty="0" err="1"/>
              <a:t>IPNtv</a:t>
            </a:r>
            <a:r>
              <a:rPr lang="pl-PL" b="1" dirty="0"/>
              <a:t>: Katyń. Historia wciąż </a:t>
            </a:r>
            <a:r>
              <a:rPr lang="pl-PL" b="1" dirty="0" smtClean="0"/>
              <a:t>żywa</a:t>
            </a:r>
            <a:endParaRPr lang="pl-PL" dirty="0">
              <a:hlinkClick r:id="rId2"/>
            </a:endParaRPr>
          </a:p>
          <a:p>
            <a:r>
              <a:rPr lang="pl-PL" dirty="0" smtClean="0">
                <a:hlinkClick r:id="rId2"/>
              </a:rPr>
              <a:t>https</a:t>
            </a:r>
            <a:r>
              <a:rPr lang="pl-PL" dirty="0">
                <a:hlinkClick r:id="rId2"/>
              </a:rPr>
              <a:t>://</a:t>
            </a:r>
            <a:r>
              <a:rPr lang="pl-PL" dirty="0" smtClean="0">
                <a:hlinkClick r:id="rId2"/>
              </a:rPr>
              <a:t>www.youtube.com/watch?v=417QavvOLa8</a:t>
            </a:r>
            <a:r>
              <a:rPr lang="pl-PL" dirty="0" smtClean="0"/>
              <a:t> </a:t>
            </a:r>
            <a:endParaRPr lang="pl-PL" dirty="0"/>
          </a:p>
          <a:p>
            <a:endParaRPr lang="pl-PL" dirty="0" smtClean="0"/>
          </a:p>
          <a:p>
            <a:r>
              <a:rPr lang="pl-PL" b="1" dirty="0" err="1"/>
              <a:t>IPNtv</a:t>
            </a:r>
            <a:r>
              <a:rPr lang="pl-PL" b="1" dirty="0"/>
              <a:t> Historia dla Ciebie - Pamiec.pl - odc. 41 - Zbrodnia Katyńska</a:t>
            </a:r>
          </a:p>
          <a:p>
            <a:r>
              <a:rPr lang="pl-PL" dirty="0">
                <a:hlinkClick r:id="rId3"/>
              </a:rPr>
              <a:t>https://</a:t>
            </a:r>
            <a:r>
              <a:rPr lang="pl-PL" dirty="0" smtClean="0">
                <a:hlinkClick r:id="rId3"/>
              </a:rPr>
              <a:t>www.youtube.com/watch?v=09tBeL-DtfM</a:t>
            </a:r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CE81FCB-AC42-441F-AD6E-5F5359CD6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520" y="162537"/>
            <a:ext cx="3200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795" y="1762737"/>
            <a:ext cx="8176953" cy="516426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55EB9BB-5201-49D1-8578-2D81B414F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285" y="440575"/>
            <a:ext cx="10704353" cy="2394065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wrzesień 1939…..</a:t>
            </a:r>
            <a:endParaRPr lang="pl-P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53F9258-9983-445D-A788-C7E3A6F93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285" y="3602038"/>
            <a:ext cx="10704353" cy="1655762"/>
          </a:xfrm>
        </p:spPr>
        <p:txBody>
          <a:bodyPr>
            <a:normAutofit/>
          </a:bodyPr>
          <a:lstStyle/>
          <a:p>
            <a:endParaRPr lang="pl-P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CE81FCB-AC42-441F-AD6E-5F5359CD6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520" y="162537"/>
            <a:ext cx="3200400" cy="16002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91440" y="6432522"/>
            <a:ext cx="1868544" cy="27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 Katarzyna Książkowska</a:t>
            </a:r>
          </a:p>
        </p:txBody>
      </p:sp>
    </p:spTree>
    <p:extLst>
      <p:ext uri="{BB962C8B-B14F-4D97-AF65-F5344CB8AC3E}">
        <p14:creationId xmlns:p14="http://schemas.microsoft.com/office/powerpoint/2010/main" val="397555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C3B9C4-075C-48B8-B044-8AE3505C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92571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Zbrodnia katyńska</a:t>
            </a:r>
            <a:r>
              <a:rPr lang="pl-PL" b="1" dirty="0"/>
              <a:t/>
            </a:r>
            <a:br>
              <a:rPr lang="pl-PL" b="1" dirty="0"/>
            </a:br>
            <a:r>
              <a:rPr lang="pl-PL" altLang="pl-PL" sz="2700" dirty="0"/>
              <a:t>Podział Polski na mocy traktatu Ribbentrop – Mołotow </a:t>
            </a:r>
            <a:r>
              <a:rPr lang="pl-PL" altLang="pl-PL" sz="2700" dirty="0" smtClean="0"/>
              <a:t/>
            </a:r>
            <a:br>
              <a:rPr lang="pl-PL" altLang="pl-PL" sz="2700" dirty="0" smtClean="0"/>
            </a:br>
            <a:r>
              <a:rPr lang="pl-PL" altLang="pl-PL" sz="2700" dirty="0" smtClean="0"/>
              <a:t>23</a:t>
            </a:r>
            <a:r>
              <a:rPr lang="pl-PL" altLang="pl-PL" sz="2700" dirty="0"/>
              <a:t>. 08. 1939 r.</a:t>
            </a:r>
            <a:endParaRPr lang="pl-PL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5235540-BCF4-457E-8D71-5B5679750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325" y="271258"/>
            <a:ext cx="2402154" cy="1201078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8" y="1648717"/>
            <a:ext cx="5181600" cy="3882745"/>
          </a:xfrm>
        </p:spPr>
      </p:pic>
      <p:sp>
        <p:nvSpPr>
          <p:cNvPr id="5" name="Prostokąt 4"/>
          <p:cNvSpPr/>
          <p:nvPr/>
        </p:nvSpPr>
        <p:spPr>
          <a:xfrm>
            <a:off x="765245" y="5787608"/>
            <a:ext cx="4192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hlinkClick r:id="rId4"/>
              </a:rPr>
              <a:t>https://</a:t>
            </a:r>
            <a:r>
              <a:rPr lang="pl-PL" sz="1400" dirty="0" smtClean="0">
                <a:hlinkClick r:id="rId4"/>
              </a:rPr>
              <a:t>dzieje.pl/aktualnosci/pakt-ribbentrop-molotow</a:t>
            </a:r>
            <a:r>
              <a:rPr lang="pl-PL" sz="1400" dirty="0" smtClean="0"/>
              <a:t> </a:t>
            </a:r>
            <a:endParaRPr lang="pl-PL" sz="1400" dirty="0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098116" y="1472336"/>
            <a:ext cx="4024313" cy="3600701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5999018" y="50730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Mapa podziału Polski (rozgraniczenie według paktu Ribbentrop-Mołotow) opublikowana w dzienniku " Izwiestia " 18.09.1939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6849688" y="5849035"/>
            <a:ext cx="4563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>
                <a:hlinkClick r:id="rId6"/>
              </a:rPr>
              <a:t>https://</a:t>
            </a:r>
            <a:r>
              <a:rPr lang="pl-PL" sz="1100" dirty="0" smtClean="0">
                <a:hlinkClick r:id="rId6"/>
              </a:rPr>
              <a:t>www.szkolnictwo.pl/szukaj,Agresja_ZSRR_na_Polsk%C4%99_1939</a:t>
            </a:r>
            <a:r>
              <a:rPr lang="pl-PL" sz="1100" dirty="0" smtClean="0"/>
              <a:t> 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4462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C3B9C4-075C-48B8-B044-8AE3505C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92571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Zbrodnia katyńska</a:t>
            </a:r>
            <a:r>
              <a:rPr lang="pl-PL" sz="2700" dirty="0" smtClean="0"/>
              <a:t> </a:t>
            </a:r>
            <a:endParaRPr lang="pl-PL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5235540-BCF4-457E-8D71-5B5679750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495" y="293012"/>
            <a:ext cx="2402154" cy="1201078"/>
          </a:xfrm>
          <a:prstGeom prst="rect">
            <a:avLst/>
          </a:prstGeo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79" y="0"/>
            <a:ext cx="4432502" cy="6820144"/>
          </a:xfrm>
        </p:spPr>
      </p:pic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>
          <a:xfrm>
            <a:off x="301596" y="1319619"/>
            <a:ext cx="5149735" cy="5314543"/>
          </a:xfrm>
        </p:spPr>
        <p:txBody>
          <a:bodyPr>
            <a:normAutofit fontScale="85000" lnSpcReduction="20000"/>
          </a:bodyPr>
          <a:lstStyle/>
          <a:p>
            <a:r>
              <a:rPr lang="pl-PL" b="1" dirty="0"/>
              <a:t>17 września 1939 roku </a:t>
            </a:r>
            <a:r>
              <a:rPr lang="pl-PL" dirty="0"/>
              <a:t>Armia Czerwona bez wcześniejszego wypowiedzenia wojny wkroczyła na teren II Rzeczpospolitej. Napaść na Polskę była częścią tajnego paktu Ribbentrop-Mołotow, który przed wybuchem II wojny światowej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zawarły </a:t>
            </a:r>
            <a:r>
              <a:rPr lang="pl-PL" dirty="0"/>
              <a:t>Niemcy i Rosja.</a:t>
            </a:r>
          </a:p>
          <a:p>
            <a:r>
              <a:rPr lang="pl-PL" dirty="0"/>
              <a:t>Po dokonaniu przez ZSRR napaści na Polskę aresztowano ponad 200 tys. Polaków - oficerów, policjantów, ziemian i prawników.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Obywateli </a:t>
            </a:r>
            <a:r>
              <a:rPr lang="pl-PL" dirty="0"/>
              <a:t>II Rzeczpospolitej zmuszono do przyjęcia obywatelstwa radzieckiego. Masowe wywózki na Syberię objęły około 1 mln 350 tys. Polaków; około 22,5 tys. oficerów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policjantów zostało uśmierconych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Katyniu, Charkowie i Twerze.</a:t>
            </a:r>
          </a:p>
        </p:txBody>
      </p:sp>
    </p:spTree>
    <p:extLst>
      <p:ext uri="{BB962C8B-B14F-4D97-AF65-F5344CB8AC3E}">
        <p14:creationId xmlns:p14="http://schemas.microsoft.com/office/powerpoint/2010/main" val="419379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08927">
            <a:off x="4040436" y="569637"/>
            <a:ext cx="4278649" cy="6156330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7754278" y="1228494"/>
            <a:ext cx="4066309" cy="483861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l-PL" altLang="pl-PL" dirty="0"/>
              <a:t>Notatka </a:t>
            </a:r>
            <a:r>
              <a:rPr lang="pl-PL" altLang="pl-PL" dirty="0" err="1"/>
              <a:t>Ławrientija</a:t>
            </a:r>
            <a:r>
              <a:rPr lang="pl-PL" altLang="pl-PL" dirty="0"/>
              <a:t> Berii – wniosek do Politbiura </a:t>
            </a:r>
            <a:r>
              <a:rPr lang="pl-PL" altLang="pl-PL" dirty="0" smtClean="0"/>
              <a:t/>
            </a:r>
            <a:br>
              <a:rPr lang="pl-PL" altLang="pl-PL" dirty="0" smtClean="0"/>
            </a:br>
            <a:r>
              <a:rPr lang="pl-PL" altLang="pl-PL" dirty="0" smtClean="0"/>
              <a:t>z </a:t>
            </a:r>
            <a:r>
              <a:rPr lang="pl-PL" altLang="pl-PL" dirty="0"/>
              <a:t>5 marca 1940 r.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CE81FCB-AC42-441F-AD6E-5F5359CD6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489" y="0"/>
            <a:ext cx="2513330" cy="125666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9285316" y="2357366"/>
            <a:ext cx="25352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>
                <a:hlinkClick r:id="rId4"/>
              </a:rPr>
              <a:t>https://</a:t>
            </a:r>
            <a:r>
              <a:rPr lang="pl-PL" sz="1100" dirty="0" smtClean="0">
                <a:hlinkClick r:id="rId4"/>
              </a:rPr>
              <a:t>ipn.gov.pl/pl/aktualnosci/7917,Prezes-IPN-dr-Lukasz-Kaminski-i-Prezydent-Zamoscia-Marcin-Zamoyski-patronuja-kon.html</a:t>
            </a:r>
            <a:r>
              <a:rPr lang="pl-PL" sz="1100" dirty="0" smtClean="0"/>
              <a:t> </a:t>
            </a:r>
            <a:endParaRPr lang="pl-PL" sz="1100" dirty="0"/>
          </a:p>
        </p:txBody>
      </p:sp>
      <p:sp>
        <p:nvSpPr>
          <p:cNvPr id="5" name="Prostokąt 4"/>
          <p:cNvSpPr/>
          <p:nvPr/>
        </p:nvSpPr>
        <p:spPr>
          <a:xfrm>
            <a:off x="50049" y="3349537"/>
            <a:ext cx="4014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 - Źródło: </a:t>
            </a:r>
            <a:r>
              <a:rPr lang="pl-PL" sz="1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https://www.filmweb.pl/Katyn/photos</a:t>
            </a:r>
            <a:endParaRPr lang="pl-PL" sz="1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991" y="642866"/>
            <a:ext cx="2075396" cy="207539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488" y="1256665"/>
            <a:ext cx="2003544" cy="200354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0" y="3733795"/>
            <a:ext cx="2333313" cy="2333313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7654" y="5087217"/>
            <a:ext cx="1714500" cy="17145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012" y="3349537"/>
            <a:ext cx="2717571" cy="2717571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8262850" y="6098524"/>
            <a:ext cx="3557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 - Źródło: </a:t>
            </a:r>
            <a:r>
              <a:rPr lang="pl-PL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https://www.filmweb.pl/Katyn/photos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71371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C3B9C4-075C-48B8-B044-8AE3505C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92571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Zbrodnia katyńska</a:t>
            </a:r>
            <a:r>
              <a:rPr lang="pl-PL" b="1" dirty="0"/>
              <a:t/>
            </a:r>
            <a:br>
              <a:rPr lang="pl-PL" b="1" dirty="0"/>
            </a:br>
            <a:endParaRPr lang="pl-PL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5235540-BCF4-457E-8D71-5B5679750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325" y="271258"/>
            <a:ext cx="2402154" cy="1201078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5457305" y="1392572"/>
            <a:ext cx="5181600" cy="5286305"/>
          </a:xfrm>
        </p:spPr>
        <p:txBody>
          <a:bodyPr>
            <a:normAutofit/>
          </a:bodyPr>
          <a:lstStyle/>
          <a:p>
            <a:r>
              <a:rPr lang="pl-PL" b="1" dirty="0" smtClean="0"/>
              <a:t>Katyń </a:t>
            </a:r>
            <a:r>
              <a:rPr lang="pl-PL" b="1" dirty="0"/>
              <a:t>1940 (ostatni list) pieśń czas </a:t>
            </a:r>
            <a:r>
              <a:rPr lang="pl-PL" b="1" dirty="0" smtClean="0"/>
              <a:t>3:03</a:t>
            </a:r>
          </a:p>
          <a:p>
            <a:r>
              <a:rPr lang="pl-PL" dirty="0">
                <a:hlinkClick r:id="rId3"/>
              </a:rPr>
              <a:t>https://</a:t>
            </a:r>
            <a:r>
              <a:rPr lang="pl-PL" dirty="0" smtClean="0">
                <a:hlinkClick r:id="rId3"/>
              </a:rPr>
              <a:t>www.youtube.com/watch?v=ZW7HRUBUkAM</a:t>
            </a:r>
            <a:endParaRPr lang="pl-PL" dirty="0" smtClean="0"/>
          </a:p>
          <a:p>
            <a:r>
              <a:rPr lang="pl-PL" b="1" dirty="0" smtClean="0"/>
              <a:t>Sen o Katyniu</a:t>
            </a:r>
          </a:p>
          <a:p>
            <a:r>
              <a:rPr lang="pl-PL" dirty="0" smtClean="0">
                <a:hlinkClick r:id="rId4"/>
              </a:rPr>
              <a:t>https</a:t>
            </a:r>
            <a:r>
              <a:rPr lang="pl-PL" dirty="0">
                <a:hlinkClick r:id="rId4"/>
              </a:rPr>
              <a:t>://</a:t>
            </a:r>
            <a:r>
              <a:rPr lang="pl-PL" dirty="0" smtClean="0">
                <a:hlinkClick r:id="rId4"/>
              </a:rPr>
              <a:t>www.youtube.com/watch?v=cdCenUIHch0</a:t>
            </a:r>
            <a:r>
              <a:rPr lang="pl-PL" dirty="0" smtClean="0"/>
              <a:t> </a:t>
            </a:r>
            <a:endParaRPr lang="pl-PL" dirty="0"/>
          </a:p>
          <a:p>
            <a:r>
              <a:rPr lang="pl-PL" b="1" dirty="0"/>
              <a:t>Lech </a:t>
            </a:r>
            <a:r>
              <a:rPr lang="pl-PL" b="1" dirty="0" err="1"/>
              <a:t>Makowiecki-Katyń</a:t>
            </a:r>
            <a:r>
              <a:rPr lang="pl-PL" b="1" dirty="0"/>
              <a:t> 1940(ostatni list) czas </a:t>
            </a:r>
            <a:r>
              <a:rPr lang="pl-PL" b="1" dirty="0" smtClean="0"/>
              <a:t>2:46</a:t>
            </a:r>
          </a:p>
          <a:p>
            <a:r>
              <a:rPr lang="pl-PL" dirty="0">
                <a:hlinkClick r:id="rId5"/>
              </a:rPr>
              <a:t>https://www.youtube.com/watch?v=aKRBe3m_Cqg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250521" y="1587671"/>
            <a:ext cx="5181600" cy="38862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50521" y="5668971"/>
            <a:ext cx="5111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hlinkClick r:id="rId7"/>
              </a:rPr>
              <a:t>https://</a:t>
            </a:r>
            <a:r>
              <a:rPr lang="pl-PL" sz="1000" dirty="0" smtClean="0">
                <a:hlinkClick r:id="rId7"/>
              </a:rPr>
              <a:t>ipn.gov.pl/pl/aktualnosci/76192,Wyprawa-edukacyjna-laureatow-III-edycji-konkursu-Policjanci-w-sluzbie-historii-K.html</a:t>
            </a:r>
            <a:r>
              <a:rPr lang="pl-PL" sz="1000" dirty="0" smtClean="0"/>
              <a:t> 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341758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C3B9C4-075C-48B8-B044-8AE3505C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4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Zbrodnia katyńska</a:t>
            </a:r>
            <a:r>
              <a:rPr lang="pl-PL" sz="2700" dirty="0" smtClean="0"/>
              <a:t> </a:t>
            </a:r>
            <a:endParaRPr lang="pl-PL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838200" y="1413164"/>
            <a:ext cx="4606636" cy="5444836"/>
          </a:xfrm>
        </p:spPr>
        <p:txBody>
          <a:bodyPr>
            <a:normAutofit fontScale="55000" lnSpcReduction="20000"/>
          </a:bodyPr>
          <a:lstStyle/>
          <a:p>
            <a:r>
              <a:rPr lang="pl-PL" dirty="0"/>
              <a:t>Ten guzik brązowy, jak sztandar pułkowy,</a:t>
            </a:r>
            <a:br>
              <a:rPr lang="pl-PL" dirty="0"/>
            </a:br>
            <a:r>
              <a:rPr lang="pl-PL" dirty="0"/>
              <a:t>katechizm na śmierć już zalany.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Zadaję pytanie - odpowiedz mi na nie,</a:t>
            </a:r>
            <a:br>
              <a:rPr lang="pl-PL" dirty="0"/>
            </a:br>
            <a:r>
              <a:rPr lang="pl-PL" dirty="0"/>
              <a:t>zadaję pytanie, o, Panie...</a:t>
            </a:r>
            <a:br>
              <a:rPr lang="pl-PL" dirty="0"/>
            </a:br>
            <a:r>
              <a:rPr lang="pl-PL" dirty="0"/>
              <a:t>Zadaję pytanie - odpowiedz mi na nie,</a:t>
            </a:r>
            <a:br>
              <a:rPr lang="pl-PL" dirty="0"/>
            </a:br>
            <a:r>
              <a:rPr lang="pl-PL" dirty="0"/>
              <a:t>zadaję pytanie: czy wrócę?</a:t>
            </a:r>
            <a:br>
              <a:rPr lang="pl-PL" dirty="0"/>
            </a:br>
            <a:r>
              <a:rPr lang="pl-PL" dirty="0"/>
              <a:t>Zadaję pytanie - odpowiedz mi na nie,</a:t>
            </a:r>
            <a:br>
              <a:rPr lang="pl-PL" dirty="0"/>
            </a:br>
            <a:r>
              <a:rPr lang="pl-PL" dirty="0"/>
              <a:t>czy bliskich mi serc nie zasmucę?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Cisza... Cisza...</a:t>
            </a:r>
            <a:br>
              <a:rPr lang="pl-PL" dirty="0"/>
            </a:br>
            <a:r>
              <a:rPr lang="pl-PL" dirty="0"/>
              <a:t>Cisza... Cisza...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Ja cały skonany i mundur zbrukany,</a:t>
            </a:r>
            <a:br>
              <a:rPr lang="pl-PL" dirty="0"/>
            </a:br>
            <a:r>
              <a:rPr lang="pl-PL" dirty="0"/>
              <a:t>i orła przytulam do mej rany.</a:t>
            </a:r>
            <a:br>
              <a:rPr lang="pl-PL" dirty="0"/>
            </a:br>
            <a:r>
              <a:rPr lang="pl-PL" dirty="0"/>
              <a:t>Te myśli najszczersze niech wzlecą, jak wiersze</a:t>
            </a:r>
            <a:br>
              <a:rPr lang="pl-PL" dirty="0"/>
            </a:br>
            <a:r>
              <a:rPr lang="pl-PL" dirty="0"/>
              <a:t>marzenia w Katyniu zabrane.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Cisza... Cisza...</a:t>
            </a:r>
            <a:br>
              <a:rPr lang="pl-PL" dirty="0"/>
            </a:br>
            <a:r>
              <a:rPr lang="pl-PL" dirty="0"/>
              <a:t>Cisza... Cisza...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I zrywam ten guzik z kieszeni munduru,</a:t>
            </a:r>
            <a:br>
              <a:rPr lang="pl-PL" dirty="0"/>
            </a:br>
            <a:r>
              <a:rPr lang="pl-PL" dirty="0"/>
              <a:t>zrywam ten sztandar mych marzeń.</a:t>
            </a:r>
            <a:br>
              <a:rPr lang="pl-PL" dirty="0"/>
            </a:br>
            <a:r>
              <a:rPr lang="pl-PL" dirty="0"/>
              <a:t>I ściskam ten guzik na plaży munduru...</a:t>
            </a:r>
            <a:br>
              <a:rPr lang="pl-PL" dirty="0"/>
            </a:br>
            <a:r>
              <a:rPr lang="pl-PL" dirty="0"/>
              <a:t>on prawdę ci kiedyś pokaże.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Wstań orle i leć ptaku przypomnij o grobie żołnierzy.</a:t>
            </a:r>
            <a:br>
              <a:rPr lang="pl-PL" dirty="0"/>
            </a:br>
            <a:r>
              <a:rPr lang="pl-PL" dirty="0"/>
              <a:t>Wstań orle i leć ptaku przypomnij o tamtym Polaku.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Cisza... Cisza...</a:t>
            </a:r>
            <a:br>
              <a:rPr lang="pl-PL" dirty="0"/>
            </a:br>
            <a:r>
              <a:rPr lang="pl-PL" dirty="0" err="1"/>
              <a:t>Cii</a:t>
            </a:r>
            <a:r>
              <a:rPr lang="pl-PL" dirty="0"/>
              <a:t>... </a:t>
            </a:r>
            <a:r>
              <a:rPr lang="pl-PL" dirty="0" err="1"/>
              <a:t>Cii</a:t>
            </a:r>
            <a:r>
              <a:rPr lang="pl-PL" dirty="0"/>
              <a:t>... Cisza...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5235540-BCF4-457E-8D71-5B5679750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495" y="293012"/>
            <a:ext cx="2402154" cy="1201078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430862" y="893551"/>
            <a:ext cx="2590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Cisza. Modlitwa katyńska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4435946" y="903976"/>
            <a:ext cx="499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3"/>
              </a:rPr>
              <a:t>https://</a:t>
            </a:r>
            <a:r>
              <a:rPr lang="pl-PL" dirty="0" smtClean="0">
                <a:hlinkClick r:id="rId3"/>
              </a:rPr>
              <a:t>www.youtube.com/watch?v=Z3UO5LN-L7g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908" y="4210244"/>
            <a:ext cx="4409904" cy="248057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974" y="1287494"/>
            <a:ext cx="2742432" cy="278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2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C3B9C4-075C-48B8-B044-8AE3505C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825624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Zbrodnia katyńska</a:t>
            </a:r>
            <a:r>
              <a:rPr lang="pl-PL" b="1" dirty="0"/>
              <a:t/>
            </a:r>
            <a:br>
              <a:rPr lang="pl-PL" b="1" dirty="0"/>
            </a:br>
            <a:r>
              <a:rPr lang="pl-PL" sz="3200" b="1" dirty="0" smtClean="0"/>
              <a:t>Geografia zbrodni</a:t>
            </a:r>
            <a:r>
              <a:rPr lang="pl-PL" sz="3200" dirty="0"/>
              <a:t> </a:t>
            </a:r>
            <a:br>
              <a:rPr lang="pl-PL" sz="3200" dirty="0"/>
            </a:br>
            <a:r>
              <a:rPr lang="pl-PL" sz="1800" dirty="0">
                <a:hlinkClick r:id="rId2"/>
              </a:rPr>
              <a:t>https://</a:t>
            </a:r>
            <a:r>
              <a:rPr lang="pl-PL" sz="1800" dirty="0" smtClean="0">
                <a:hlinkClick r:id="rId2"/>
              </a:rPr>
              <a:t>pamiec.pl/pa/edukacja/akcje-i-obchody/ogolnopolskie/katyn/geografia-zbrodni/9989,Geografia-Zbrodni.html</a:t>
            </a:r>
            <a:r>
              <a:rPr lang="pl-PL" sz="1800" dirty="0" smtClean="0"/>
              <a:t> </a:t>
            </a:r>
            <a:endParaRPr lang="pl-PL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5235540-BCF4-457E-8D71-5B5679750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771" y="95747"/>
            <a:ext cx="2124148" cy="1062075"/>
          </a:xfrm>
          <a:prstGeom prst="rect">
            <a:avLst/>
          </a:prstGeom>
        </p:spPr>
      </p:pic>
      <p:pic>
        <p:nvPicPr>
          <p:cNvPr id="12" name="Symbol zastępczy zawartości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6314"/>
            <a:ext cx="5986056" cy="4309960"/>
          </a:xfrm>
        </p:spPr>
      </p:pic>
      <p:pic>
        <p:nvPicPr>
          <p:cNvPr id="13" name="Symbol zastępczy zawartości 12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5" y="1823609"/>
            <a:ext cx="5982745" cy="4332665"/>
          </a:xfrm>
        </p:spPr>
      </p:pic>
    </p:spTree>
    <p:extLst>
      <p:ext uri="{BB962C8B-B14F-4D97-AF65-F5344CB8AC3E}">
        <p14:creationId xmlns:p14="http://schemas.microsoft.com/office/powerpoint/2010/main" val="234698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352</Words>
  <Application>Microsoft Office PowerPoint</Application>
  <PresentationFormat>Panoramiczny</PresentationFormat>
  <Paragraphs>97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Motyw pakietu Office</vt:lpstr>
      <vt:lpstr>ZOSTAŃ w DOMU 80 lat minęło…. WARSZTATY EDUKACYJNE dla uczniów i nauczycieli      </vt:lpstr>
      <vt:lpstr>ZBRODNIA  KATYŃSKA</vt:lpstr>
      <vt:lpstr>wrzesień 1939…..</vt:lpstr>
      <vt:lpstr>Zbrodnia katyńska Podział Polski na mocy traktatu Ribbentrop – Mołotow  23. 08. 1939 r.</vt:lpstr>
      <vt:lpstr>Zbrodnia katyńska </vt:lpstr>
      <vt:lpstr>Prezentacja programu PowerPoint</vt:lpstr>
      <vt:lpstr>Zbrodnia katyńska </vt:lpstr>
      <vt:lpstr>Zbrodnia katyńska </vt:lpstr>
      <vt:lpstr>Zbrodnia katyńska Geografia zbrodni  https://pamiec.pl/pa/edukacja/akcje-i-obchody/ogolnopolskie/katyn/geografia-zbrodni/9989,Geografia-Zbrodni.html </vt:lpstr>
      <vt:lpstr>Zbrodnia katyńska </vt:lpstr>
      <vt:lpstr>Śledztwo katyńskie Zostaliśmy w domu i…..  Jesteśmy śledczymi… </vt:lpstr>
      <vt:lpstr>Postaraj się, odpowiedzieć na poniższe pytania:</vt:lpstr>
      <vt:lpstr>Zbrodnia katyńska  - przydatne linki </vt:lpstr>
      <vt:lpstr>WARSZTATY  DLA UCZNIÓW I NAUCZYCIELI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 DLA NAUCZYCIELI SZKALMI POLSKI NIEPODLEGŁEJ</dc:title>
  <dc:creator>Katarzyna Książkowska</dc:creator>
  <cp:lastModifiedBy>Katarzyna Książkowska</cp:lastModifiedBy>
  <cp:revision>132</cp:revision>
  <dcterms:created xsi:type="dcterms:W3CDTF">2020-02-28T08:45:37Z</dcterms:created>
  <dcterms:modified xsi:type="dcterms:W3CDTF">2020-04-07T11:13:22Z</dcterms:modified>
</cp:coreProperties>
</file>